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74" r:id="rId5"/>
    <p:sldId id="259" r:id="rId6"/>
    <p:sldId id="260" r:id="rId7"/>
    <p:sldId id="261" r:id="rId8"/>
    <p:sldId id="268" r:id="rId9"/>
    <p:sldId id="266" r:id="rId10"/>
    <p:sldId id="269" r:id="rId11"/>
    <p:sldId id="270" r:id="rId12"/>
    <p:sldId id="263" r:id="rId13"/>
    <p:sldId id="26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18CF43-CB46-42B7-85C6-9C632A157B17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095405-C522-4A04-A585-7C558D560F4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428868"/>
            <a:ext cx="5357850" cy="965668"/>
          </a:xfrm>
        </p:spPr>
        <p:txBody>
          <a:bodyPr>
            <a:normAutofit fontScale="90000"/>
          </a:bodyPr>
          <a:lstStyle/>
          <a:p>
            <a:r>
              <a:rPr lang="es-CL" sz="4800" dirty="0" smtClean="0">
                <a:latin typeface="Century Gothic" pitchFamily="34" charset="0"/>
              </a:rPr>
              <a:t>                7° </a:t>
            </a:r>
            <a:r>
              <a:rPr lang="es-CL" sz="4900" dirty="0" smtClean="0">
                <a:latin typeface="Century Gothic" pitchFamily="34" charset="0"/>
              </a:rPr>
              <a:t>básico</a:t>
            </a:r>
            <a:endParaRPr lang="es-CL" sz="4900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4643446"/>
            <a:ext cx="6172200" cy="17314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entury Gothic" pitchFamily="34" charset="0"/>
              </a:rPr>
              <a:t>OBJETIVO:</a:t>
            </a:r>
          </a:p>
          <a:p>
            <a:r>
              <a:rPr lang="es-ES" sz="1600" dirty="0" smtClean="0">
                <a:latin typeface="Century Gothic" pitchFamily="34" charset="0"/>
              </a:rPr>
              <a:t>Explicar </a:t>
            </a:r>
            <a:r>
              <a:rPr lang="es-ES" sz="1600" dirty="0">
                <a:latin typeface="Century Gothic" pitchFamily="34" charset="0"/>
              </a:rPr>
              <a:t>que en las primeras civilizaciones la formación de Estados organizados y el ejercicio del poder estuvieron marcados por la centralización de la administración, la organización en torno a ciudades, la estratificación social, la formación de sistemas religiosos y el desarrollo de técnicas de contabilidad y escritura. (AE3)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918" y="785794"/>
            <a:ext cx="578647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Unidad N°1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Hominización, </a:t>
            </a:r>
            <a:r>
              <a:rPr kumimoji="0" lang="es-CL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complejización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 las primeras sociedades y civilizaciones.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800" dirty="0"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reina, texto, señal, firmar&#10;&#10;Descripción generada automáticamente">
            <a:extLst>
              <a:ext uri="{FF2B5EF4-FFF2-40B4-BE49-F238E27FC236}">
                <a16:creationId xmlns="" xmlns:a16="http://schemas.microsoft.com/office/drawing/2014/main" id="{868318B4-055D-4698-B5F4-6967571597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1143008" cy="1214446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  <a:latin typeface="Century Gothic" pitchFamily="34" charset="0"/>
              </a:rPr>
              <a:t>MESOPOTAMIA: SOCIEDAD, ECONOMÍA Y CULTURA</a:t>
            </a:r>
            <a:endParaRPr lang="es-CL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57874" cy="48737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s-CL" sz="4300" dirty="0" smtClean="0">
                <a:latin typeface="Century Gothic" pitchFamily="34" charset="0"/>
              </a:rPr>
              <a:t>      La </a:t>
            </a:r>
            <a:r>
              <a:rPr lang="es-CL" sz="4300" b="1" dirty="0" smtClean="0">
                <a:latin typeface="Century Gothic" pitchFamily="34" charset="0"/>
              </a:rPr>
              <a:t>actividad económica</a:t>
            </a:r>
            <a:r>
              <a:rPr lang="es-CL" sz="4300" dirty="0" smtClean="0">
                <a:latin typeface="Century Gothic" pitchFamily="34" charset="0"/>
              </a:rPr>
              <a:t> en Mesopotamia giraba en torno a la agricultura de regadío, controlada desde el templo o el palacio,  también eran importantes la ganadería, la artesanía y el comercio. Los cultivos principales eran cereales (trigo y cebada), hortalizas (cebollas, pepinos, calabazas), palmeras datileras y plantas para obtener fibras textiles (lino y algodón). </a:t>
            </a:r>
          </a:p>
          <a:p>
            <a:pPr>
              <a:buNone/>
            </a:pPr>
            <a:r>
              <a:rPr lang="es-CL" sz="4300" dirty="0" smtClean="0">
                <a:latin typeface="Century Gothic" pitchFamily="34" charset="0"/>
              </a:rPr>
              <a:t>      Desarrollaron medios de transporte para facilitar el comercio, tales como la carreta de cuatro ruedas y el barco de vela.</a:t>
            </a:r>
          </a:p>
          <a:p>
            <a:pPr>
              <a:buNone/>
            </a:pPr>
            <a:r>
              <a:rPr lang="es-CL" sz="4300" dirty="0" smtClean="0">
                <a:latin typeface="Century Gothic" pitchFamily="34" charset="0"/>
              </a:rPr>
              <a:t>      La </a:t>
            </a:r>
            <a:r>
              <a:rPr lang="es-CL" sz="4300" b="1" dirty="0" smtClean="0">
                <a:latin typeface="Century Gothic" pitchFamily="34" charset="0"/>
              </a:rPr>
              <a:t>sociedad</a:t>
            </a:r>
            <a:r>
              <a:rPr lang="es-CL" sz="4300" dirty="0" smtClean="0">
                <a:latin typeface="Century Gothic" pitchFamily="34" charset="0"/>
              </a:rPr>
              <a:t> estaba jerarquizada, con un grupo de señores compuesto por el rey, su familia, los sacerdotes y los altos funcionarios; que gobernaban la vida del pueblo libre. Dentro del pueblo, los comerciantes, militares y funcionarios del templo eran mejor considerados, y las mujeres estaban en situación de inferioridad jurídica y social. Existía la esclavitud, a la que se llegaba como prisionero de guerra o por deudas, y que se dedicaba a los trabajos más duros.</a:t>
            </a:r>
          </a:p>
          <a:p>
            <a:pPr>
              <a:buNone/>
            </a:pPr>
            <a:r>
              <a:rPr lang="es-CL" sz="4300" dirty="0" smtClean="0">
                <a:latin typeface="Century Gothic" pitchFamily="34" charset="0"/>
              </a:rPr>
              <a:t>      La </a:t>
            </a:r>
            <a:r>
              <a:rPr lang="es-CL" sz="4300" b="1" dirty="0" smtClean="0">
                <a:latin typeface="Century Gothic" pitchFamily="34" charset="0"/>
              </a:rPr>
              <a:t>religión</a:t>
            </a:r>
            <a:r>
              <a:rPr lang="es-CL" sz="4300" dirty="0" smtClean="0">
                <a:latin typeface="Century Gothic" pitchFamily="34" charset="0"/>
              </a:rPr>
              <a:t> era politeísta. Adoraban a varios  dioses como </a:t>
            </a:r>
            <a:r>
              <a:rPr lang="es-CL" sz="4300" i="1" dirty="0" err="1" smtClean="0">
                <a:latin typeface="Century Gothic" pitchFamily="34" charset="0"/>
              </a:rPr>
              <a:t>Anu</a:t>
            </a:r>
            <a:r>
              <a:rPr lang="es-CL" sz="4300" dirty="0" smtClean="0">
                <a:latin typeface="Century Gothic" pitchFamily="34" charset="0"/>
              </a:rPr>
              <a:t>, dios del cielo y dios padre; </a:t>
            </a:r>
            <a:r>
              <a:rPr lang="es-CL" sz="4300" i="1" dirty="0" err="1" smtClean="0">
                <a:latin typeface="Century Gothic" pitchFamily="34" charset="0"/>
              </a:rPr>
              <a:t>Inanna</a:t>
            </a:r>
            <a:r>
              <a:rPr lang="es-CL" sz="4300" dirty="0" smtClean="0">
                <a:latin typeface="Century Gothic" pitchFamily="34" charset="0"/>
              </a:rPr>
              <a:t>, diosa de la tierra; </a:t>
            </a:r>
            <a:r>
              <a:rPr lang="es-CL" sz="4300" i="1" dirty="0" err="1" smtClean="0">
                <a:latin typeface="Century Gothic" pitchFamily="34" charset="0"/>
              </a:rPr>
              <a:t>Ishtar</a:t>
            </a:r>
            <a:r>
              <a:rPr lang="es-CL" sz="4300" dirty="0" smtClean="0">
                <a:latin typeface="Century Gothic" pitchFamily="34" charset="0"/>
              </a:rPr>
              <a:t>, diosa del amor y la guerra; </a:t>
            </a:r>
            <a:r>
              <a:rPr lang="es-CL" sz="4300" i="1" dirty="0" err="1" smtClean="0">
                <a:latin typeface="Century Gothic" pitchFamily="34" charset="0"/>
              </a:rPr>
              <a:t>Enlil</a:t>
            </a:r>
            <a:r>
              <a:rPr lang="es-CL" sz="4300" dirty="0" smtClean="0">
                <a:latin typeface="Century Gothic" pitchFamily="34" charset="0"/>
              </a:rPr>
              <a:t>, dios del viento y los ríos; y </a:t>
            </a:r>
            <a:r>
              <a:rPr lang="es-CL" sz="4300" i="1" dirty="0" err="1" smtClean="0">
                <a:latin typeface="Century Gothic" pitchFamily="34" charset="0"/>
              </a:rPr>
              <a:t>Marduk</a:t>
            </a:r>
            <a:r>
              <a:rPr lang="es-CL" sz="4300" dirty="0" smtClean="0">
                <a:latin typeface="Century Gothic" pitchFamily="34" charset="0"/>
              </a:rPr>
              <a:t>, dios principal de los babilonios. Creían en la vida después de la muerte, pero creían que los muertos seguían viviendo en un lugar oscuro, donde se alimentaban de polvo y barro.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24098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  <a:latin typeface="Century Gothic" pitchFamily="34" charset="0"/>
              </a:rPr>
              <a:t>MESOPOTAMIA: SOCIEDAD, ECONOMÍA Y CULTURA</a:t>
            </a:r>
            <a:endParaRPr lang="es-CL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257808" cy="504521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s-CL" sz="4000" dirty="0" smtClean="0">
                <a:latin typeface="Century Gothic" pitchFamily="34" charset="0"/>
              </a:rPr>
              <a:t>        </a:t>
            </a:r>
            <a:r>
              <a:rPr lang="es-CL" sz="6400" dirty="0" smtClean="0">
                <a:latin typeface="Century Gothic" pitchFamily="34" charset="0"/>
              </a:rPr>
              <a:t>La principal aportación de la </a:t>
            </a:r>
            <a:r>
              <a:rPr lang="es-CL" sz="6400" b="1" dirty="0" smtClean="0">
                <a:latin typeface="Century Gothic" pitchFamily="34" charset="0"/>
              </a:rPr>
              <a:t>cultura</a:t>
            </a:r>
            <a:r>
              <a:rPr lang="es-CL" sz="6400" dirty="0" smtClean="0">
                <a:latin typeface="Century Gothic" pitchFamily="34" charset="0"/>
              </a:rPr>
              <a:t> mesopotámica fue la invención de la escritura. Nació a partir del cálculo, de tipo pictográfica, y se convirtió en </a:t>
            </a:r>
            <a:r>
              <a:rPr lang="es-CL" sz="6400" b="1" dirty="0" smtClean="0">
                <a:latin typeface="Century Gothic" pitchFamily="34" charset="0"/>
              </a:rPr>
              <a:t>escritura cuneiforme</a:t>
            </a:r>
            <a:r>
              <a:rPr lang="es-CL" sz="6400" dirty="0" smtClean="0">
                <a:latin typeface="Century Gothic" pitchFamily="34" charset="0"/>
              </a:rPr>
              <a:t> (llamada así por que se escribía haciendo incisiones en una tabla de arcilla que dejaban trazos con forma de cuña).</a:t>
            </a:r>
          </a:p>
          <a:p>
            <a:pPr algn="just">
              <a:buNone/>
            </a:pPr>
            <a:r>
              <a:rPr lang="es-CL" sz="6400" dirty="0" smtClean="0">
                <a:latin typeface="Century Gothic" pitchFamily="34" charset="0"/>
              </a:rPr>
              <a:t>     La </a:t>
            </a:r>
            <a:r>
              <a:rPr lang="es-CL" sz="6400" b="1" dirty="0" smtClean="0">
                <a:latin typeface="Century Gothic" pitchFamily="34" charset="0"/>
              </a:rPr>
              <a:t>escultura</a:t>
            </a:r>
            <a:r>
              <a:rPr lang="es-CL" sz="6400" dirty="0" smtClean="0">
                <a:latin typeface="Century Gothic" pitchFamily="34" charset="0"/>
              </a:rPr>
              <a:t> mesopotámica también fue muy importante. A nuestros días han llegado estatuas como la del </a:t>
            </a:r>
            <a:r>
              <a:rPr lang="es-CL" sz="6400" dirty="0" err="1" smtClean="0">
                <a:latin typeface="Century Gothic" pitchFamily="34" charset="0"/>
              </a:rPr>
              <a:t>patesi</a:t>
            </a:r>
            <a:r>
              <a:rPr lang="es-CL" sz="6400" dirty="0" smtClean="0">
                <a:latin typeface="Century Gothic" pitchFamily="34" charset="0"/>
              </a:rPr>
              <a:t> </a:t>
            </a:r>
            <a:r>
              <a:rPr lang="es-CL" sz="6400" dirty="0" err="1" smtClean="0">
                <a:latin typeface="Century Gothic" pitchFamily="34" charset="0"/>
              </a:rPr>
              <a:t>Gudea</a:t>
            </a:r>
            <a:r>
              <a:rPr lang="es-CL" sz="6400" dirty="0" smtClean="0">
                <a:latin typeface="Century Gothic" pitchFamily="34" charset="0"/>
              </a:rPr>
              <a:t> y relieves con escenas de caza y guerra o los célebres toros alados, que protegían las entradas de los palacios.</a:t>
            </a:r>
          </a:p>
          <a:p>
            <a:pPr algn="just">
              <a:buNone/>
            </a:pPr>
            <a:r>
              <a:rPr lang="es-CL" sz="6400" dirty="0" smtClean="0">
                <a:latin typeface="Century Gothic" pitchFamily="34" charset="0"/>
              </a:rPr>
              <a:t>     La </a:t>
            </a:r>
            <a:r>
              <a:rPr lang="es-CL" sz="6400" b="1" dirty="0" smtClean="0">
                <a:latin typeface="Century Gothic" pitchFamily="34" charset="0"/>
              </a:rPr>
              <a:t>arquitectura</a:t>
            </a:r>
            <a:r>
              <a:rPr lang="es-CL" sz="6400" dirty="0" smtClean="0">
                <a:latin typeface="Century Gothic" pitchFamily="34" charset="0"/>
              </a:rPr>
              <a:t> se caracterizó por el empleo de materiales pobres, como el adobe y el ladrillo. Inventaron el arco y la bóveda para ayudar a repartir el peso de las cubiertas curvándolas hacia los lados. Los edificios más importantes eran los palacios y los templos, amurallados y con grandes puertas muy decoradas, como la de </a:t>
            </a:r>
            <a:r>
              <a:rPr lang="es-CL" sz="6400" dirty="0" err="1" smtClean="0">
                <a:latin typeface="Century Gothic" pitchFamily="34" charset="0"/>
              </a:rPr>
              <a:t>Ishtar</a:t>
            </a:r>
            <a:r>
              <a:rPr lang="es-CL" sz="6400" dirty="0" smtClean="0">
                <a:latin typeface="Century Gothic" pitchFamily="34" charset="0"/>
              </a:rPr>
              <a:t>, en Babilonia. Los templos característicos eran los </a:t>
            </a:r>
            <a:r>
              <a:rPr lang="es-CL" sz="6400" i="1" dirty="0" err="1" smtClean="0">
                <a:latin typeface="Century Gothic" pitchFamily="34" charset="0"/>
              </a:rPr>
              <a:t>zigurats</a:t>
            </a:r>
            <a:r>
              <a:rPr lang="es-CL" sz="6400" dirty="0" smtClean="0">
                <a:latin typeface="Century Gothic" pitchFamily="34" charset="0"/>
              </a:rPr>
              <a:t>, torres escalonadas coronadas por el santuario del dios correspondiente.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85926"/>
            <a:ext cx="29530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2071678"/>
            <a:ext cx="7215238" cy="392909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CL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Reflexionemos N°3</a:t>
            </a:r>
            <a:endParaRPr lang="es-CL" sz="3800" dirty="0" smtClean="0">
              <a:latin typeface="Century Gothic" pitchFamily="34" charset="0"/>
            </a:endParaRPr>
          </a:p>
          <a:p>
            <a:pPr>
              <a:buNone/>
            </a:pPr>
            <a:endParaRPr lang="es-CL" sz="23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1. ¿Cuál era la actividad económica principal en Mesopotamia?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2. ¿Qué otra actividad económica pretendían favorecer con inventos como la carreta de cuatro ruedas?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3. ¿Quiénes figuraban en lo más alto de la sociedad mesopotámica?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4. ¿Cuál era el grupo social más perjudicado en Mesopotamia?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5. ¿Por qué decimos que los mesopotámicos tenían una visión pesimista de la vida de ultratumba?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6. ¿Por qué se llama “cuneiforme” a la escritura mesopotámica?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7. ¿Qué función tenían las estatuas de toros alados?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8. ¿Qué dos elementos arquitectónicos se inventan en Mesopotamia?</a:t>
            </a:r>
          </a:p>
          <a:p>
            <a:pPr>
              <a:buNone/>
            </a:pPr>
            <a:r>
              <a:rPr lang="es-CL" sz="2300" dirty="0" smtClean="0">
                <a:latin typeface="Century Gothic" pitchFamily="34" charset="0"/>
              </a:rPr>
              <a:t>9. ¿Qué eran los </a:t>
            </a:r>
            <a:r>
              <a:rPr lang="es-CL" sz="2300" dirty="0" err="1" smtClean="0">
                <a:latin typeface="Century Gothic" pitchFamily="34" charset="0"/>
              </a:rPr>
              <a:t>zigurats</a:t>
            </a:r>
            <a:r>
              <a:rPr lang="es-CL" sz="2300" dirty="0" smtClean="0">
                <a:latin typeface="Century Gothic" pitchFamily="34" charset="0"/>
              </a:rPr>
              <a:t>?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4414" y="500042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rgbClr val="7030A0"/>
                </a:solidFill>
                <a:latin typeface="Century Gothic" pitchFamily="34" charset="0"/>
              </a:rPr>
              <a:t>Desarrolla esta actividad en tu cuaderno</a:t>
            </a: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Cuando hayas terminado de responder :</a:t>
            </a:r>
          </a:p>
          <a:p>
            <a:r>
              <a:rPr lang="es-CL" dirty="0" smtClean="0">
                <a:latin typeface="Century Gothic" pitchFamily="34" charset="0"/>
              </a:rPr>
              <a:t>Toma una foto de tu actividad, y envíala </a:t>
            </a:r>
            <a:r>
              <a:rPr lang="es-CL" dirty="0">
                <a:latin typeface="Century Gothic" pitchFamily="34" charset="0"/>
              </a:rPr>
              <a:t>vía </a:t>
            </a:r>
            <a:r>
              <a:rPr lang="es-CL" dirty="0" smtClean="0">
                <a:latin typeface="Century Gothic" pitchFamily="34" charset="0"/>
              </a:rPr>
              <a:t>mail, </a:t>
            </a:r>
            <a:r>
              <a:rPr lang="es-CL" u="sng" dirty="0" smtClean="0">
                <a:latin typeface="Century Gothic" pitchFamily="34" charset="0"/>
              </a:rPr>
              <a:t>asunto</a:t>
            </a:r>
            <a:r>
              <a:rPr lang="es-CL" dirty="0" smtClean="0">
                <a:latin typeface="Century Gothic" pitchFamily="34" charset="0"/>
              </a:rPr>
              <a:t> reflexión.</a:t>
            </a:r>
          </a:p>
          <a:p>
            <a:r>
              <a:rPr lang="es-CL" dirty="0" smtClean="0">
                <a:latin typeface="Century Gothic" pitchFamily="34" charset="0"/>
              </a:rPr>
              <a:t>Recuerde señalar en el </a:t>
            </a:r>
            <a:r>
              <a:rPr lang="es-CL" u="sng" dirty="0" smtClean="0">
                <a:latin typeface="Century Gothic" pitchFamily="34" charset="0"/>
              </a:rPr>
              <a:t>asunto del mail</a:t>
            </a:r>
            <a:r>
              <a:rPr lang="es-CL" dirty="0" smtClean="0">
                <a:latin typeface="Century Gothic" pitchFamily="34" charset="0"/>
              </a:rPr>
              <a:t>: </a:t>
            </a:r>
            <a:r>
              <a:rPr lang="es-CL" b="1" dirty="0" smtClean="0">
                <a:latin typeface="Century Gothic" pitchFamily="34" charset="0"/>
              </a:rPr>
              <a:t>curso  y nombre del estudiante.</a:t>
            </a:r>
          </a:p>
          <a:p>
            <a:pPr>
              <a:buNone/>
            </a:pPr>
            <a:endParaRPr lang="es-CL" dirty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  </a:t>
            </a: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El plazo de envío es hasta el día 30 de abril.</a:t>
            </a:r>
            <a:endParaRPr lang="es-CL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4414" y="500042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7212352" cy="5470416"/>
          </a:xfrm>
        </p:spPr>
        <p:txBody>
          <a:bodyPr/>
          <a:lstStyle/>
          <a:p>
            <a:pPr algn="ctr">
              <a:buNone/>
            </a:pPr>
            <a:r>
              <a:rPr lang="es-CL" sz="2000" b="1" dirty="0" smtClean="0">
                <a:solidFill>
                  <a:srgbClr val="002060"/>
                </a:solidFill>
                <a:latin typeface="Century Gothic" pitchFamily="34" charset="0"/>
              </a:rPr>
              <a:t>Contenidos  revisados en clases anteriores</a:t>
            </a:r>
          </a:p>
          <a:p>
            <a:pPr>
              <a:buNone/>
            </a:pPr>
            <a:endParaRPr lang="es-C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    </a:t>
            </a:r>
            <a:r>
              <a:rPr lang="es-CL" sz="2000" b="1" dirty="0" smtClean="0">
                <a:latin typeface="Century Gothic" pitchFamily="34" charset="0"/>
              </a:rPr>
              <a:t>La evolución del hombre, los primeros homínidos y sus principales características.</a:t>
            </a:r>
          </a:p>
          <a:p>
            <a:pPr>
              <a:buNone/>
            </a:pPr>
            <a:endParaRPr lang="es-CL" sz="18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    </a:t>
            </a:r>
            <a:endParaRPr lang="es-CL" sz="2000" dirty="0" smtClean="0">
              <a:latin typeface="Century Gothic" pitchFamily="34" charset="0"/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5" name="4 Imagen" descr="C:\Users\Angélica\Desktop\ELAR 2020\historia 5,6,7\didactico hist\cbd83d69d2e8e70c13cf3a56f7e702d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2865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7783856" cy="1827078"/>
          </a:xfrm>
        </p:spPr>
        <p:txBody>
          <a:bodyPr/>
          <a:lstStyle/>
          <a:p>
            <a:pPr algn="ctr">
              <a:buNone/>
            </a:pPr>
            <a:r>
              <a:rPr lang="es-CL" sz="2000" b="1" dirty="0" smtClean="0">
                <a:solidFill>
                  <a:srgbClr val="002060"/>
                </a:solidFill>
                <a:latin typeface="Century Gothic" pitchFamily="34" charset="0"/>
              </a:rPr>
              <a:t>Contenidos  revisados en clases  anteriores</a:t>
            </a:r>
          </a:p>
          <a:p>
            <a:pPr>
              <a:buNone/>
            </a:pPr>
            <a:r>
              <a:rPr lang="es-CL" sz="2000" b="1" dirty="0" smtClean="0">
                <a:latin typeface="Century Gothic" pitchFamily="34" charset="0"/>
              </a:rPr>
              <a:t>    </a:t>
            </a:r>
            <a:r>
              <a:rPr lang="es-CL" sz="1800" b="1" dirty="0" smtClean="0">
                <a:latin typeface="Century Gothic" pitchFamily="34" charset="0"/>
              </a:rPr>
              <a:t>La noción de cultura y los principales estados culturales como el paleolítico y el neolítico y sus características.</a:t>
            </a:r>
            <a:endParaRPr lang="es-CL" sz="1800" dirty="0" smtClean="0">
              <a:latin typeface="Century Gothic" pitchFamily="34" charset="0"/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5" name="4 Imagen"/>
          <p:cNvPicPr/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857224" y="1785926"/>
            <a:ext cx="6929486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7783856" cy="1827078"/>
          </a:xfrm>
        </p:spPr>
        <p:txBody>
          <a:bodyPr/>
          <a:lstStyle/>
          <a:p>
            <a:pPr algn="ctr">
              <a:buNone/>
            </a:pPr>
            <a:r>
              <a:rPr lang="es-CL" sz="2000" b="1" dirty="0" smtClean="0">
                <a:solidFill>
                  <a:srgbClr val="002060"/>
                </a:solidFill>
                <a:latin typeface="Century Gothic" pitchFamily="34" charset="0"/>
              </a:rPr>
              <a:t>Contenidos  revisados en clases anteriores</a:t>
            </a:r>
          </a:p>
          <a:p>
            <a:pPr>
              <a:buNone/>
            </a:pPr>
            <a:r>
              <a:rPr lang="es-CL" sz="2000" b="1" dirty="0" smtClean="0">
                <a:latin typeface="Century Gothic" pitchFamily="34" charset="0"/>
              </a:rPr>
              <a:t>    </a:t>
            </a:r>
          </a:p>
          <a:p>
            <a:pPr>
              <a:buNone/>
            </a:pPr>
            <a:r>
              <a:rPr lang="es-CL" sz="1800" b="1" dirty="0" smtClean="0">
                <a:latin typeface="Century Gothic" pitchFamily="34" charset="0"/>
              </a:rPr>
              <a:t>El desarrollo de la comunidades del  neolítico.</a:t>
            </a:r>
            <a:endParaRPr lang="es-CL" sz="1800" dirty="0" smtClean="0">
              <a:latin typeface="Century Gothic" pitchFamily="34" charset="0"/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892798" cy="38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rgbClr val="7030A0"/>
                </a:solidFill>
                <a:latin typeface="Century Gothic" pitchFamily="34" charset="0"/>
              </a:rPr>
              <a:t>origen de las primeras civilizaciones</a:t>
            </a:r>
            <a:endParaRPr lang="es-CL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6715172" cy="5357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s-CL" sz="4800" dirty="0" smtClean="0">
                <a:latin typeface="Century Gothic" pitchFamily="34" charset="0"/>
              </a:rPr>
              <a:t>       </a:t>
            </a:r>
            <a:r>
              <a:rPr lang="es-CL" sz="6000" dirty="0" smtClean="0">
                <a:latin typeface="Century Gothic" pitchFamily="34" charset="0"/>
              </a:rPr>
              <a:t>El desarrollo de la agricultura y la ganadería, como hemos visto en el tema anterior, llevó al establecimiento de aldeas próximas a cursos de agua. estas aldeas fueron creciendo en tamaño y en habitantes, desarrollándose entre estos una diferenciación de funciones y una jerarquía social. Añadamos a esto la invención de </a:t>
            </a:r>
            <a:r>
              <a:rPr lang="es-CL" sz="6000" b="1" dirty="0" smtClean="0">
                <a:latin typeface="Century Gothic" pitchFamily="34" charset="0"/>
              </a:rPr>
              <a:t>técnicas para controlar el agua de los ríos</a:t>
            </a:r>
            <a:r>
              <a:rPr lang="es-CL" sz="6000" dirty="0" smtClean="0">
                <a:latin typeface="Century Gothic" pitchFamily="34" charset="0"/>
              </a:rPr>
              <a:t> y mantener grandes extensiones de </a:t>
            </a:r>
            <a:r>
              <a:rPr lang="es-CL" sz="6000" b="1" dirty="0" smtClean="0">
                <a:latin typeface="Century Gothic" pitchFamily="34" charset="0"/>
              </a:rPr>
              <a:t>agricultura de regadío</a:t>
            </a:r>
            <a:r>
              <a:rPr lang="es-CL" sz="6000" dirty="0" smtClean="0">
                <a:latin typeface="Century Gothic" pitchFamily="34" charset="0"/>
              </a:rPr>
              <a:t>, aumentando así las cosechas y facilitándose la alimentación a poblaciones muy numerosas.</a:t>
            </a:r>
          </a:p>
          <a:p>
            <a:pPr>
              <a:buNone/>
            </a:pPr>
            <a:r>
              <a:rPr lang="es-CL" sz="6000" dirty="0" smtClean="0">
                <a:latin typeface="Century Gothic" pitchFamily="34" charset="0"/>
              </a:rPr>
              <a:t>      Como resultado de este proceso, las antiguas aldeas se transformaron en ciudades de gran tamaño, que albergaron las primeras civilizaciones de la historia, conocidas como </a:t>
            </a:r>
            <a:r>
              <a:rPr lang="es-CL" sz="6000" b="1" dirty="0" smtClean="0">
                <a:latin typeface="Century Gothic" pitchFamily="34" charset="0"/>
              </a:rPr>
              <a:t>civilizaciones fluviales</a:t>
            </a:r>
            <a:r>
              <a:rPr lang="es-CL" sz="6000" dirty="0" smtClean="0">
                <a:latin typeface="Century Gothic" pitchFamily="34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es-CL" sz="6000" dirty="0" smtClean="0">
                <a:latin typeface="Century Gothic" pitchFamily="34" charset="0"/>
              </a:rPr>
              <a:t>La </a:t>
            </a:r>
            <a:r>
              <a:rPr lang="es-CL" sz="6000" b="1" dirty="0" smtClean="0">
                <a:latin typeface="Century Gothic" pitchFamily="34" charset="0"/>
              </a:rPr>
              <a:t>mesopotámica</a:t>
            </a:r>
            <a:r>
              <a:rPr lang="es-CL" sz="6000" dirty="0" smtClean="0">
                <a:latin typeface="Century Gothic" pitchFamily="34" charset="0"/>
              </a:rPr>
              <a:t> (entre el Tigris y el Éufrates)</a:t>
            </a:r>
          </a:p>
          <a:p>
            <a:pPr>
              <a:buFont typeface="Wingdings" pitchFamily="2" charset="2"/>
              <a:buChar char="v"/>
            </a:pPr>
            <a:r>
              <a:rPr lang="es-CL" sz="6000" dirty="0" smtClean="0">
                <a:latin typeface="Century Gothic" pitchFamily="34" charset="0"/>
              </a:rPr>
              <a:t>La </a:t>
            </a:r>
            <a:r>
              <a:rPr lang="es-CL" sz="6000" b="1" dirty="0" smtClean="0">
                <a:latin typeface="Century Gothic" pitchFamily="34" charset="0"/>
              </a:rPr>
              <a:t>egipcia</a:t>
            </a:r>
            <a:r>
              <a:rPr lang="es-CL" sz="6000" dirty="0" smtClean="0">
                <a:latin typeface="Century Gothic" pitchFamily="34" charset="0"/>
              </a:rPr>
              <a:t> (al lado del Nilo)</a:t>
            </a:r>
          </a:p>
          <a:p>
            <a:pPr>
              <a:buFont typeface="Wingdings" pitchFamily="2" charset="2"/>
              <a:buChar char="v"/>
            </a:pPr>
            <a:r>
              <a:rPr lang="es-CL" sz="6000" dirty="0" smtClean="0">
                <a:latin typeface="Century Gothic" pitchFamily="34" charset="0"/>
              </a:rPr>
              <a:t>La </a:t>
            </a:r>
            <a:r>
              <a:rPr lang="es-CL" sz="6000" b="1" dirty="0" smtClean="0">
                <a:latin typeface="Century Gothic" pitchFamily="34" charset="0"/>
              </a:rPr>
              <a:t>india</a:t>
            </a:r>
            <a:r>
              <a:rPr lang="es-CL" sz="6000" dirty="0" smtClean="0">
                <a:latin typeface="Century Gothic" pitchFamily="34" charset="0"/>
              </a:rPr>
              <a:t> (junto al Indo y el Ganges) </a:t>
            </a:r>
          </a:p>
          <a:p>
            <a:pPr>
              <a:buFont typeface="Wingdings" pitchFamily="2" charset="2"/>
              <a:buChar char="v"/>
            </a:pPr>
            <a:r>
              <a:rPr lang="es-CL" sz="6000" dirty="0" smtClean="0">
                <a:latin typeface="Century Gothic" pitchFamily="34" charset="0"/>
              </a:rPr>
              <a:t>La </a:t>
            </a:r>
            <a:r>
              <a:rPr lang="es-CL" sz="6000" b="1" dirty="0" smtClean="0">
                <a:latin typeface="Century Gothic" pitchFamily="34" charset="0"/>
              </a:rPr>
              <a:t>china</a:t>
            </a:r>
            <a:r>
              <a:rPr lang="es-CL" sz="6000" dirty="0" smtClean="0">
                <a:latin typeface="Century Gothic" pitchFamily="34" charset="0"/>
              </a:rPr>
              <a:t> (en torno al </a:t>
            </a:r>
            <a:r>
              <a:rPr lang="es-CL" sz="6000" dirty="0" err="1" smtClean="0">
                <a:latin typeface="Century Gothic" pitchFamily="34" charset="0"/>
              </a:rPr>
              <a:t>Huang</a:t>
            </a:r>
            <a:r>
              <a:rPr lang="es-CL" sz="6000" dirty="0" smtClean="0">
                <a:latin typeface="Century Gothic" pitchFamily="34" charset="0"/>
              </a:rPr>
              <a:t> He).</a:t>
            </a:r>
          </a:p>
          <a:p>
            <a:pPr>
              <a:buNone/>
            </a:pPr>
            <a:r>
              <a:rPr lang="es-CL" sz="6000" dirty="0" smtClean="0">
                <a:latin typeface="Century Gothic" pitchFamily="34" charset="0"/>
              </a:rPr>
              <a:t>      Estas civilizaciones se desarrollaron a un nivel de complejidad social,  que provocaron la aparición del poder político y  la organización del regadío, las leyes y la vida social. (Se materializó la concentración de poder político en pocas manos y la aparición de la figura del rey)</a:t>
            </a:r>
          </a:p>
          <a:p>
            <a:pPr>
              <a:buNone/>
            </a:pPr>
            <a:r>
              <a:rPr lang="es-CL" sz="4800" dirty="0" smtClean="0">
                <a:latin typeface="Century Gothic" pitchFamily="34" charset="0"/>
              </a:rPr>
              <a:t>       </a:t>
            </a:r>
            <a:endParaRPr lang="es-CL" sz="2500" b="1" dirty="0" smtClean="0">
              <a:latin typeface="Century Gothic" pitchFamily="34" charset="0"/>
            </a:endParaRPr>
          </a:p>
          <a:p>
            <a:pPr>
              <a:buNone/>
            </a:pPr>
            <a:endParaRPr lang="es-CL" sz="2500" b="1" dirty="0" smtClean="0">
              <a:latin typeface="Century Gothic" pitchFamily="34" charset="0"/>
            </a:endParaRP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214422"/>
            <a:ext cx="13485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2143116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sz="2400" b="1" dirty="0" smtClean="0">
                <a:solidFill>
                  <a:srgbClr val="7030A0"/>
                </a:solidFill>
                <a:latin typeface="Century Gothic" pitchFamily="34" charset="0"/>
              </a:rPr>
              <a:t>Reflexionemos  N°1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r>
              <a:rPr lang="es-CL" dirty="0" smtClean="0">
                <a:latin typeface="Century Gothic" pitchFamily="34" charset="0"/>
              </a:rPr>
              <a:t>1. ¿Qué beneficio acarreó la agricultura de regadío?</a:t>
            </a:r>
          </a:p>
          <a:p>
            <a:r>
              <a:rPr lang="es-CL" dirty="0" smtClean="0">
                <a:latin typeface="Century Gothic" pitchFamily="34" charset="0"/>
              </a:rPr>
              <a:t>2. ¿Por qué se llama “fluviales” a las primeras civilizaciones?</a:t>
            </a:r>
          </a:p>
          <a:p>
            <a:r>
              <a:rPr lang="es-CL" dirty="0" smtClean="0">
                <a:latin typeface="Century Gothic" pitchFamily="34" charset="0"/>
              </a:rPr>
              <a:t>3. ¿Cuáles son las cuatro grandes civilizaciones fluviales?</a:t>
            </a:r>
          </a:p>
          <a:p>
            <a:r>
              <a:rPr lang="es-CL" dirty="0" smtClean="0">
                <a:latin typeface="Century Gothic" pitchFamily="34" charset="0"/>
              </a:rPr>
              <a:t>4. ¿Cómo se repartía el poder político en las civilizaciones fluviales?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rgbClr val="7030A0"/>
                </a:solidFill>
                <a:latin typeface="Century Gothic" pitchFamily="34" charset="0"/>
              </a:rPr>
              <a:t>MESOPOTAMIA</a:t>
            </a:r>
            <a:endParaRPr lang="es-CL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758138" cy="342902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CL" sz="4000" dirty="0" smtClean="0">
                <a:latin typeface="Century Gothic" pitchFamily="34" charset="0"/>
              </a:rPr>
              <a:t>    </a:t>
            </a:r>
            <a:r>
              <a:rPr lang="es-CL" sz="3800" dirty="0" smtClean="0">
                <a:latin typeface="Century Gothic" pitchFamily="34" charset="0"/>
              </a:rPr>
              <a:t>Mesopotamia significa “</a:t>
            </a:r>
            <a:r>
              <a:rPr lang="es-CL" sz="3800" b="1" dirty="0" smtClean="0">
                <a:latin typeface="Century Gothic" pitchFamily="34" charset="0"/>
              </a:rPr>
              <a:t>entre ríos</a:t>
            </a:r>
            <a:r>
              <a:rPr lang="es-CL" sz="3800" dirty="0" smtClean="0">
                <a:latin typeface="Century Gothic" pitchFamily="34" charset="0"/>
              </a:rPr>
              <a:t>” en lengua griega, haciendo referencia a la franja de tierra que se encuentra entre el </a:t>
            </a:r>
            <a:r>
              <a:rPr lang="es-CL" sz="3800" b="1" dirty="0" smtClean="0">
                <a:latin typeface="Century Gothic" pitchFamily="34" charset="0"/>
              </a:rPr>
              <a:t>Tigris</a:t>
            </a:r>
            <a:r>
              <a:rPr lang="es-CL" sz="3800" dirty="0" smtClean="0">
                <a:latin typeface="Century Gothic" pitchFamily="34" charset="0"/>
              </a:rPr>
              <a:t> y el </a:t>
            </a:r>
            <a:r>
              <a:rPr lang="es-CL" sz="3800" b="1" dirty="0" smtClean="0">
                <a:latin typeface="Century Gothic" pitchFamily="34" charset="0"/>
              </a:rPr>
              <a:t>Éufrates</a:t>
            </a:r>
            <a:r>
              <a:rPr lang="es-CL" sz="3800" dirty="0" smtClean="0">
                <a:latin typeface="Century Gothic" pitchFamily="34" charset="0"/>
              </a:rPr>
              <a:t>, en Oriente Próximo. </a:t>
            </a:r>
          </a:p>
          <a:p>
            <a:pPr algn="just">
              <a:buNone/>
            </a:pPr>
            <a:r>
              <a:rPr lang="es-CL" sz="3800" dirty="0" smtClean="0">
                <a:latin typeface="Century Gothic" pitchFamily="34" charset="0"/>
              </a:rPr>
              <a:t>    Es una zona muy propicia para la </a:t>
            </a:r>
            <a:r>
              <a:rPr lang="es-CL" sz="3800" b="1" dirty="0" smtClean="0">
                <a:latin typeface="Century Gothic" pitchFamily="34" charset="0"/>
              </a:rPr>
              <a:t>agricultura</a:t>
            </a:r>
            <a:r>
              <a:rPr lang="es-CL" sz="3800" dirty="0" smtClean="0">
                <a:latin typeface="Century Gothic" pitchFamily="34" charset="0"/>
              </a:rPr>
              <a:t> de regadío, ya que ambos ríos aumentan su caudal hasta desbordarse. De esta manera, lo que de otra forma sería un árido desierto, se convierte en una tierra muy fértil.</a:t>
            </a:r>
          </a:p>
          <a:p>
            <a:pPr algn="just">
              <a:buNone/>
            </a:pPr>
            <a:r>
              <a:rPr lang="es-CL" sz="3800" dirty="0" smtClean="0">
                <a:latin typeface="Century Gothic" pitchFamily="34" charset="0"/>
              </a:rPr>
              <a:t>    En Mesopotamia se desarrollo de la metalurgia y de la vida urbana, siendo además el primer territorio donde, en torno al 3.250 a.C. se empieza a usar la </a:t>
            </a:r>
            <a:r>
              <a:rPr lang="es-CL" sz="3800" b="1" dirty="0" err="1" smtClean="0">
                <a:latin typeface="Century Gothic" pitchFamily="34" charset="0"/>
              </a:rPr>
              <a:t>escritura,</a:t>
            </a:r>
            <a:r>
              <a:rPr lang="es-CL" sz="3800" dirty="0" err="1" smtClean="0">
                <a:latin typeface="Century Gothic" pitchFamily="34" charset="0"/>
              </a:rPr>
              <a:t>la</a:t>
            </a:r>
            <a:r>
              <a:rPr lang="es-CL" sz="3800" dirty="0" smtClean="0">
                <a:latin typeface="Century Gothic" pitchFamily="34" charset="0"/>
              </a:rPr>
              <a:t> riqueza de su suelo atrajo a varios pueblos que lucharon por dominar la región entre el 3.500 a.C. y el 539 a.C., destacando los </a:t>
            </a:r>
            <a:r>
              <a:rPr lang="es-CL" sz="3800" b="1" dirty="0" smtClean="0">
                <a:latin typeface="Century Gothic" pitchFamily="34" charset="0"/>
              </a:rPr>
              <a:t>sumerios, los acadios, los babilonios y los asirios</a:t>
            </a:r>
            <a:r>
              <a:rPr lang="es-CL" sz="4000" b="1" dirty="0" smtClean="0">
                <a:latin typeface="Century Gothic" pitchFamily="34" charset="0"/>
              </a:rPr>
              <a:t>.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643446"/>
            <a:ext cx="3588509" cy="19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rgbClr val="7030A0"/>
                </a:solidFill>
                <a:latin typeface="Century Gothic" pitchFamily="34" charset="0"/>
              </a:rPr>
              <a:t>MESOPOTAMIA</a:t>
            </a:r>
            <a:endParaRPr lang="es-CL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758138" cy="342902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s-CL" sz="4000" dirty="0" smtClean="0">
                <a:latin typeface="Century Gothic" pitchFamily="34" charset="0"/>
              </a:rPr>
              <a:t>        </a:t>
            </a:r>
            <a:r>
              <a:rPr lang="es-CL" sz="5600" dirty="0" smtClean="0">
                <a:latin typeface="Century Gothic" pitchFamily="34" charset="0"/>
              </a:rPr>
              <a:t>Los </a:t>
            </a:r>
            <a:r>
              <a:rPr lang="es-CL" sz="5600" b="1" dirty="0" smtClean="0">
                <a:latin typeface="Century Gothic" pitchFamily="34" charset="0"/>
              </a:rPr>
              <a:t>sumerios</a:t>
            </a:r>
            <a:r>
              <a:rPr lang="es-CL" sz="5600" dirty="0" smtClean="0">
                <a:latin typeface="Century Gothic" pitchFamily="34" charset="0"/>
              </a:rPr>
              <a:t> iniciaron la cultura mesopotámica y el control de las aguas de los ríos con el desarrollo de un sistema de diques y acequias. Con ellos aparecen las ciudades-estado, cada una de ellas con su propio gobierno y sus leyes.</a:t>
            </a:r>
          </a:p>
          <a:p>
            <a:pPr algn="just">
              <a:buNone/>
            </a:pPr>
            <a:r>
              <a:rPr lang="es-CL" sz="5600" dirty="0" smtClean="0">
                <a:latin typeface="Century Gothic" pitchFamily="34" charset="0"/>
              </a:rPr>
              <a:t>      Los </a:t>
            </a:r>
            <a:r>
              <a:rPr lang="es-CL" sz="5600" b="1" dirty="0" smtClean="0">
                <a:latin typeface="Century Gothic" pitchFamily="34" charset="0"/>
              </a:rPr>
              <a:t>acadios</a:t>
            </a:r>
            <a:r>
              <a:rPr lang="es-CL" sz="5600" dirty="0" smtClean="0">
                <a:latin typeface="Century Gothic" pitchFamily="34" charset="0"/>
              </a:rPr>
              <a:t> invadieron las ciudades sumerias, formando un gran imperio con capital en </a:t>
            </a:r>
            <a:r>
              <a:rPr lang="es-CL" sz="5600" dirty="0" err="1" smtClean="0">
                <a:latin typeface="Century Gothic" pitchFamily="34" charset="0"/>
              </a:rPr>
              <a:t>Acad</a:t>
            </a:r>
            <a:r>
              <a:rPr lang="es-CL" sz="5600" dirty="0" smtClean="0">
                <a:latin typeface="Century Gothic" pitchFamily="34" charset="0"/>
              </a:rPr>
              <a:t>.</a:t>
            </a:r>
          </a:p>
          <a:p>
            <a:pPr algn="just">
              <a:buNone/>
            </a:pPr>
            <a:r>
              <a:rPr lang="es-CL" sz="5600" dirty="0" smtClean="0">
                <a:latin typeface="Century Gothic" pitchFamily="34" charset="0"/>
              </a:rPr>
              <a:t>      Los </a:t>
            </a:r>
            <a:r>
              <a:rPr lang="es-CL" sz="5600" b="1" dirty="0" smtClean="0">
                <a:latin typeface="Century Gothic" pitchFamily="34" charset="0"/>
              </a:rPr>
              <a:t>babilonios</a:t>
            </a:r>
            <a:r>
              <a:rPr lang="es-CL" sz="5600" dirty="0" smtClean="0">
                <a:latin typeface="Century Gothic" pitchFamily="34" charset="0"/>
              </a:rPr>
              <a:t> crearon un nuevo imperio a partir del 1.830 a.C., y con el rey </a:t>
            </a:r>
            <a:r>
              <a:rPr lang="es-CL" sz="5600" dirty="0" err="1" smtClean="0">
                <a:latin typeface="Century Gothic" pitchFamily="34" charset="0"/>
              </a:rPr>
              <a:t>Hammurabi</a:t>
            </a:r>
            <a:r>
              <a:rPr lang="es-CL" sz="5600" dirty="0" smtClean="0">
                <a:latin typeface="Century Gothic" pitchFamily="34" charset="0"/>
              </a:rPr>
              <a:t> unificó las leyes de todo el territorio en un único código. </a:t>
            </a:r>
          </a:p>
          <a:p>
            <a:pPr algn="just">
              <a:buNone/>
            </a:pPr>
            <a:r>
              <a:rPr lang="es-CL" sz="5600" dirty="0" smtClean="0">
                <a:latin typeface="Century Gothic" pitchFamily="34" charset="0"/>
              </a:rPr>
              <a:t>     Una cultura guerrera,  los </a:t>
            </a:r>
            <a:r>
              <a:rPr lang="es-CL" sz="5600" b="1" dirty="0" smtClean="0">
                <a:latin typeface="Century Gothic" pitchFamily="34" charset="0"/>
              </a:rPr>
              <a:t>asirios</a:t>
            </a:r>
            <a:r>
              <a:rPr lang="es-CL" sz="5600" dirty="0" smtClean="0">
                <a:latin typeface="Century Gothic" pitchFamily="34" charset="0"/>
              </a:rPr>
              <a:t>, impusieron su imperio desde el 1.530 a.C. con el rey </a:t>
            </a:r>
            <a:r>
              <a:rPr lang="es-CL" sz="5600" dirty="0" err="1" smtClean="0">
                <a:latin typeface="Century Gothic" pitchFamily="34" charset="0"/>
              </a:rPr>
              <a:t>Asurnasirpal</a:t>
            </a:r>
            <a:r>
              <a:rPr lang="es-CL" sz="5600" dirty="0" smtClean="0">
                <a:latin typeface="Century Gothic" pitchFamily="34" charset="0"/>
              </a:rPr>
              <a:t> II.</a:t>
            </a:r>
          </a:p>
          <a:p>
            <a:pPr algn="just">
              <a:buNone/>
            </a:pPr>
            <a:r>
              <a:rPr lang="es-CL" sz="5600" dirty="0" smtClean="0">
                <a:latin typeface="Century Gothic" pitchFamily="34" charset="0"/>
              </a:rPr>
              <a:t>      El fin de la civilización mesopotámica vino dado por la invasión de los </a:t>
            </a:r>
            <a:r>
              <a:rPr lang="es-CL" sz="5600" b="1" dirty="0" smtClean="0">
                <a:latin typeface="Century Gothic" pitchFamily="34" charset="0"/>
              </a:rPr>
              <a:t>persas</a:t>
            </a:r>
            <a:r>
              <a:rPr lang="es-CL" sz="5600" dirty="0" smtClean="0">
                <a:latin typeface="Century Gothic" pitchFamily="34" charset="0"/>
              </a:rPr>
              <a:t> en el   539 a.C.</a:t>
            </a:r>
          </a:p>
          <a:p>
            <a:pPr algn="just">
              <a:buNone/>
            </a:pPr>
            <a:r>
              <a:rPr lang="es-CL" sz="5600" dirty="0" smtClean="0">
                <a:latin typeface="Century Gothic" pitchFamily="34" charset="0"/>
              </a:rPr>
              <a:t>     Las ciudades-estado sumerias eran gobernadas en un principio por los </a:t>
            </a:r>
            <a:r>
              <a:rPr lang="es-CL" sz="5600" b="1" dirty="0" err="1" smtClean="0">
                <a:latin typeface="Century Gothic" pitchFamily="34" charset="0"/>
              </a:rPr>
              <a:t>patesi</a:t>
            </a:r>
            <a:r>
              <a:rPr lang="es-CL" sz="5600" dirty="0" smtClean="0">
                <a:latin typeface="Century Gothic" pitchFamily="34" charset="0"/>
              </a:rPr>
              <a:t>, que concentraban todo el poder político y religioso, aunque con el tiempo se convirtieron en reyes, provistos de poder político y dejando el religioso en manos de sacerdotes.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3588509" cy="19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4349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>
                <a:solidFill>
                  <a:srgbClr val="7030A0"/>
                </a:solidFill>
                <a:latin typeface="Century Gothic" pitchFamily="34" charset="0"/>
              </a:rPr>
              <a:t>Reflexionemos N°2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1900" dirty="0" smtClean="0">
                <a:latin typeface="Century Gothic" pitchFamily="34" charset="0"/>
              </a:rPr>
              <a:t> 1. ¿Por qué Mesopotamia es una zona propicia para la agricultura?</a:t>
            </a:r>
          </a:p>
          <a:p>
            <a:pPr>
              <a:buNone/>
            </a:pPr>
            <a:r>
              <a:rPr lang="es-CL" sz="1900" dirty="0" smtClean="0">
                <a:latin typeface="Century Gothic" pitchFamily="34" charset="0"/>
              </a:rPr>
              <a:t> 2. ¿Cuáles fueron las cuatro grandes culturas dominantes en Mesopotamia anteriores a los persas?</a:t>
            </a:r>
          </a:p>
          <a:p>
            <a:pPr>
              <a:buNone/>
            </a:pPr>
            <a:r>
              <a:rPr lang="es-CL" sz="1900" dirty="0" smtClean="0">
                <a:latin typeface="Century Gothic" pitchFamily="34" charset="0"/>
              </a:rPr>
              <a:t> 3. ¿Qué era un </a:t>
            </a:r>
            <a:r>
              <a:rPr lang="es-CL" sz="1900" i="1" dirty="0" err="1" smtClean="0">
                <a:latin typeface="Century Gothic" pitchFamily="34" charset="0"/>
              </a:rPr>
              <a:t>patesi</a:t>
            </a:r>
            <a:r>
              <a:rPr lang="es-CL" sz="1900" dirty="0" smtClean="0">
                <a:latin typeface="Century Gothic" pitchFamily="34" charset="0"/>
              </a:rPr>
              <a:t>?</a:t>
            </a:r>
          </a:p>
          <a:p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1"/>
            <a:ext cx="2492550" cy="38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</TotalTime>
  <Words>516</Words>
  <Application>Microsoft Office PowerPoint</Application>
  <PresentationFormat>Presentación en pantalla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2</vt:lpstr>
      <vt:lpstr>Mirador</vt:lpstr>
      <vt:lpstr>                7° básico</vt:lpstr>
      <vt:lpstr>Presentación de PowerPoint</vt:lpstr>
      <vt:lpstr>Presentación de PowerPoint</vt:lpstr>
      <vt:lpstr>Presentación de PowerPoint</vt:lpstr>
      <vt:lpstr>origen de las primeras civilizaciones</vt:lpstr>
      <vt:lpstr>Presentación de PowerPoint</vt:lpstr>
      <vt:lpstr>MESOPOTAMIA</vt:lpstr>
      <vt:lpstr>MESOPOTAMIA</vt:lpstr>
      <vt:lpstr>Presentación de PowerPoint</vt:lpstr>
      <vt:lpstr>MESOPOTAMIA: SOCIEDAD, ECONOMÍA Y CULTURA</vt:lpstr>
      <vt:lpstr>MESOPOTAMIA: SOCIEDAD, ECONOMÍA Y CULTURA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7° basico</dc:title>
  <dc:creator>Angélica</dc:creator>
  <cp:lastModifiedBy>Usuario de Windows</cp:lastModifiedBy>
  <cp:revision>36</cp:revision>
  <dcterms:created xsi:type="dcterms:W3CDTF">2020-04-23T15:23:13Z</dcterms:created>
  <dcterms:modified xsi:type="dcterms:W3CDTF">2020-04-27T20:43:49Z</dcterms:modified>
</cp:coreProperties>
</file>